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17" r:id="rId2"/>
    <p:sldId id="256" r:id="rId3"/>
    <p:sldId id="336" r:id="rId4"/>
    <p:sldId id="337" r:id="rId5"/>
    <p:sldId id="320" r:id="rId6"/>
    <p:sldId id="330" r:id="rId7"/>
    <p:sldId id="331" r:id="rId8"/>
    <p:sldId id="328" r:id="rId9"/>
    <p:sldId id="332" r:id="rId10"/>
    <p:sldId id="333" r:id="rId11"/>
    <p:sldId id="334" r:id="rId12"/>
    <p:sldId id="322" r:id="rId13"/>
    <p:sldId id="327" r:id="rId14"/>
    <p:sldId id="329" r:id="rId15"/>
    <p:sldId id="321" r:id="rId16"/>
    <p:sldId id="335" r:id="rId17"/>
    <p:sldId id="339" r:id="rId18"/>
    <p:sldId id="345" r:id="rId19"/>
    <p:sldId id="342" r:id="rId20"/>
    <p:sldId id="347" r:id="rId21"/>
    <p:sldId id="348" r:id="rId22"/>
    <p:sldId id="346" r:id="rId23"/>
    <p:sldId id="341" r:id="rId24"/>
    <p:sldId id="350" r:id="rId25"/>
    <p:sldId id="344" r:id="rId26"/>
    <p:sldId id="349" r:id="rId27"/>
    <p:sldId id="31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D23E"/>
    <a:srgbClr val="007155"/>
    <a:srgbClr val="005E4F"/>
    <a:srgbClr val="D5E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85"/>
    <p:restoredTop sz="81915" autoAdjust="0"/>
  </p:normalViewPr>
  <p:slideViewPr>
    <p:cSldViewPr snapToGrid="0" snapToObjects="1">
      <p:cViewPr varScale="1">
        <p:scale>
          <a:sx n="66" d="100"/>
          <a:sy n="66" d="100"/>
        </p:scale>
        <p:origin x="2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27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08F3-DAE0-ED4E-9484-82BE30136308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96E63-DF5E-3E47-BC18-EF55745D7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89FB5-4E4B-480D-89F7-35FD045B6684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72494-6B3F-488B-93B8-1C730CB97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2637692"/>
            <a:ext cx="5216535" cy="1266796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60578" y="2637692"/>
            <a:ext cx="3630168" cy="18583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text copy.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255" y="548951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6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87696" y="899806"/>
            <a:ext cx="5364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59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406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3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427288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427288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81585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80634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67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9" y="899805"/>
            <a:ext cx="523643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0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73024" y="2291969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2" hasCustomPrompt="1"/>
          </p:nvPr>
        </p:nvSpPr>
        <p:spPr>
          <a:xfrm>
            <a:off x="6034572" y="2291968"/>
            <a:ext cx="5054052" cy="375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5519765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98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674302"/>
            <a:ext cx="12192000" cy="1509395"/>
          </a:xfrm>
        </p:spPr>
        <p:txBody>
          <a:bodyPr>
            <a:noAutofit/>
          </a:bodyPr>
          <a:lstStyle>
            <a:lvl1pPr algn="ctr">
              <a:defRPr sz="1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88036" y="189023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788036" y="4806461"/>
            <a:ext cx="615929" cy="16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66441" y="5769421"/>
            <a:ext cx="3400442" cy="8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0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Gothic" charset="0"/>
              </a:rPr>
              <a:t>Click</a:t>
            </a:r>
            <a:r>
              <a:rPr lang="en-US" sz="1500" baseline="0" dirty="0">
                <a:latin typeface="Century Gothic" charset="0"/>
              </a:rPr>
              <a:t> to edit text.</a:t>
            </a:r>
            <a:endParaRPr lang="en-US" sz="1500" dirty="0">
              <a:latin typeface="Century Gothic" charset="0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4892046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21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82910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282910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1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335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19878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016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126369" y="2277729"/>
            <a:ext cx="4980321" cy="3521492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557561" y="1629631"/>
            <a:ext cx="5363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i="0" dirty="0">
                <a:solidFill>
                  <a:schemeClr val="bg1"/>
                </a:solidFill>
                <a:latin typeface="Times New Roman" charset="0"/>
              </a:rPr>
              <a:t>University </a:t>
            </a:r>
            <a:br>
              <a:rPr lang="en-US" sz="7000" b="1" i="0" dirty="0">
                <a:solidFill>
                  <a:schemeClr val="bg1"/>
                </a:solidFill>
                <a:latin typeface="Times New Roman" charset="0"/>
              </a:rPr>
            </a:br>
            <a:r>
              <a:rPr lang="en-US" sz="7000" b="1" i="0" baseline="0" dirty="0">
                <a:solidFill>
                  <a:schemeClr val="bg1"/>
                </a:solidFill>
                <a:latin typeface="Times New Roman" charset="0"/>
              </a:rPr>
              <a:t>of Vermont</a:t>
            </a:r>
            <a:endParaRPr lang="en-US" sz="7000" b="1" i="0" dirty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57561" y="4605453"/>
            <a:ext cx="3267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baseline="0" dirty="0">
                <a:solidFill>
                  <a:schemeClr val="bg1"/>
                </a:solidFill>
                <a:latin typeface="Century Gothic" charset="0"/>
              </a:rPr>
              <a:t>Since 1791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35618" y="4137103"/>
            <a:ext cx="646771" cy="198609"/>
          </a:xfrm>
          <a:prstGeom prst="rect">
            <a:avLst/>
          </a:prstGeom>
          <a:solidFill>
            <a:srgbClr val="B2D2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3" y="831469"/>
            <a:ext cx="10952931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8187730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77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8" y="899805"/>
            <a:ext cx="5842072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6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Click to edit title copyedit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3699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4748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3796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83487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795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6983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14333839"/>
              </p:ext>
            </p:extLst>
          </p:nvPr>
        </p:nvGraphicFramePr>
        <p:xfrm>
          <a:off x="4384905" y="2298079"/>
          <a:ext cx="71410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3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5665117" y="899805"/>
            <a:ext cx="5925200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0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1"/>
            <a:ext cx="11005257" cy="553058"/>
          </a:xfrm>
        </p:spPr>
        <p:txBody>
          <a:bodyPr>
            <a:noAutofit/>
          </a:bodyPr>
          <a:lstStyle>
            <a:lvl1pPr algn="ctr">
              <a:defRPr sz="5000" b="0" i="0" baseline="0">
                <a:latin typeface="Impact" charset="0"/>
              </a:defRPr>
            </a:lvl1pPr>
          </a:lstStyle>
          <a:p>
            <a:r>
              <a:rPr lang="en-US" dirty="0"/>
              <a:t>CLICK TO EDIT TEXT COPY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95" y="5322741"/>
            <a:ext cx="3541266" cy="9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02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902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51560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70453572"/>
              </p:ext>
            </p:extLst>
          </p:nvPr>
        </p:nvGraphicFramePr>
        <p:xfrm>
          <a:off x="4384905" y="2298079"/>
          <a:ext cx="5921850" cy="366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3587" marR="73587" marT="36794" marB="36794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3587" marR="73587" marT="36794" marB="3679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387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5763490" y="899805"/>
            <a:ext cx="4674919" cy="504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800" y="3482623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828800" y="899806"/>
            <a:ext cx="3611140" cy="246662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14379" y="6334825"/>
            <a:ext cx="59266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entury Gothic" charset="0"/>
              </a:rPr>
              <a:t>Click</a:t>
            </a:r>
            <a:r>
              <a:rPr lang="en-US" sz="1500" baseline="0" dirty="0">
                <a:solidFill>
                  <a:schemeClr val="bg1"/>
                </a:solidFill>
                <a:latin typeface="Century Gothic" charset="0"/>
              </a:rPr>
              <a:t> to edit text.</a:t>
            </a:r>
            <a:endParaRPr lang="en-US" sz="1500" dirty="0">
              <a:solidFill>
                <a:schemeClr val="bg1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0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0909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10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74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16570"/>
            <a:ext cx="11005257" cy="752753"/>
          </a:xfrm>
        </p:spPr>
        <p:txBody>
          <a:bodyPr>
            <a:normAutofit/>
          </a:bodyPr>
          <a:lstStyle>
            <a:lvl1pPr algn="ctr">
              <a:defRPr sz="3200" b="0" i="0" baseline="0">
                <a:solidFill>
                  <a:srgbClr val="B2D23E"/>
                </a:solidFill>
                <a:latin typeface="Impact" charset="0"/>
              </a:defRPr>
            </a:lvl1pPr>
          </a:lstStyle>
          <a:p>
            <a:pPr algn="ctr"/>
            <a:r>
              <a:rPr lang="en-US" sz="5000" cap="all" baseline="0" dirty="0">
                <a:solidFill>
                  <a:srgbClr val="B2D23E"/>
                </a:solidFill>
                <a:latin typeface="Impact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84160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216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2637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71140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3839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127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85308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73024" y="2333625"/>
            <a:ext cx="10515600" cy="2912143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573024" y="831469"/>
            <a:ext cx="100817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baseline="0">
                <a:solidFill>
                  <a:srgbClr val="007155"/>
                </a:solidFill>
                <a:latin typeface="Playfair Display Bold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5674413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3024" y="2277729"/>
            <a:ext cx="4980321" cy="3810250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306973"/>
            <a:ext cx="3626443" cy="3656989"/>
          </a:xfrm>
        </p:spPr>
        <p:txBody>
          <a:bodyPr/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809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6108303" y="2291969"/>
            <a:ext cx="49803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8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0" hasCustomPrompt="1"/>
          </p:nvPr>
        </p:nvSpPr>
        <p:spPr>
          <a:xfrm>
            <a:off x="573024" y="2438213"/>
            <a:ext cx="5121923" cy="3914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1" hasCustomPrompt="1"/>
          </p:nvPr>
        </p:nvSpPr>
        <p:spPr>
          <a:xfrm>
            <a:off x="5966701" y="2434296"/>
            <a:ext cx="5121923" cy="391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70399" y="2306973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573024" y="2291969"/>
            <a:ext cx="3686155" cy="3590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239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73023" y="2291969"/>
            <a:ext cx="10961751" cy="37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charset="0"/>
              <a:buNone/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 baseline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02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1624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D5EEF7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573024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0" hasCustomPrompt="1"/>
          </p:nvPr>
        </p:nvSpPr>
        <p:spPr>
          <a:xfrm>
            <a:off x="6034571" y="2291969"/>
            <a:ext cx="50540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10961750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265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961750" cy="1330706"/>
          </a:xfrm>
        </p:spPr>
        <p:txBody>
          <a:bodyPr/>
          <a:lstStyle>
            <a:lvl1pPr>
              <a:defRPr baseline="0">
                <a:solidFill>
                  <a:srgbClr val="005E4F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3024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278498" y="2271966"/>
            <a:ext cx="5256276" cy="3810250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1pPr>
            <a:lvl2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2pPr>
            <a:lvl3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3pPr>
            <a:lvl4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4pPr>
            <a:lvl5pPr>
              <a:defRPr b="1" i="0">
                <a:solidFill>
                  <a:schemeClr val="bg1"/>
                </a:solidFill>
                <a:latin typeface="Raleway SemiBold" charset="0"/>
                <a:ea typeface="Raleway SemiBold" charset="0"/>
                <a:cs typeface="Raleway SemiBold" charset="0"/>
              </a:defRPr>
            </a:lvl5pPr>
          </a:lstStyle>
          <a:p>
            <a:pPr lvl="0"/>
            <a:r>
              <a:rPr lang="en-US" dirty="0"/>
              <a:t>Click to edit text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19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90735" cy="68579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5066270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1" hasCustomPrompt="1"/>
          </p:nvPr>
        </p:nvSpPr>
        <p:spPr>
          <a:xfrm>
            <a:off x="219867" y="6052126"/>
            <a:ext cx="5751000" cy="80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911254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831469"/>
            <a:ext cx="4687824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1" hasCustomPrompt="1"/>
          </p:nvPr>
        </p:nvSpPr>
        <p:spPr>
          <a:xfrm>
            <a:off x="247134" y="6059440"/>
            <a:ext cx="5696465" cy="79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i="1" baseline="0"/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7460073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190735" cy="6857999"/>
          </a:xfrm>
        </p:spPr>
        <p:txBody>
          <a:bodyPr/>
          <a:lstStyle/>
          <a:p>
            <a:r>
              <a:rPr lang="en-US" dirty="0"/>
              <a:t>Full bleed photo 585 x 655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400799" y="831469"/>
            <a:ext cx="5239265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216243" y="5972941"/>
            <a:ext cx="5758248" cy="88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600" b="0" i="1" baseline="0"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1"/>
          </p:nvPr>
        </p:nvSpPr>
        <p:spPr>
          <a:xfrm>
            <a:off x="4436533" y="2298081"/>
            <a:ext cx="6652155" cy="35750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81030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831469"/>
            <a:ext cx="10801220" cy="1325563"/>
          </a:xfrm>
        </p:spPr>
        <p:txBody>
          <a:bodyPr/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3024" y="2298081"/>
            <a:ext cx="3626443" cy="3656989"/>
          </a:xfrm>
        </p:spPr>
        <p:txBody>
          <a:bodyPr/>
          <a:lstStyle>
            <a:lvl1pPr marL="0" indent="0">
              <a:buFont typeface="Arial" charset="0"/>
              <a:buNone/>
              <a:defRPr/>
            </a:lvl1pPr>
          </a:lstStyle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44173784"/>
              </p:ext>
            </p:extLst>
          </p:nvPr>
        </p:nvGraphicFramePr>
        <p:xfrm>
          <a:off x="4384907" y="2298079"/>
          <a:ext cx="6989337" cy="3656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 userDrawn="1"/>
        </p:nvGraphicFramePr>
        <p:xfrm>
          <a:off x="-591015" y="-1773044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6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3024" y="8314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22919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2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13" r:id="rId3"/>
    <p:sldLayoutId id="2147483693" r:id="rId4"/>
    <p:sldLayoutId id="2147483694" r:id="rId5"/>
    <p:sldLayoutId id="2147483651" r:id="rId6"/>
    <p:sldLayoutId id="2147483652" r:id="rId7"/>
    <p:sldLayoutId id="2147483653" r:id="rId8"/>
    <p:sldLayoutId id="2147483714" r:id="rId9"/>
    <p:sldLayoutId id="2147483720" r:id="rId10"/>
    <p:sldLayoutId id="2147483654" r:id="rId11"/>
    <p:sldLayoutId id="2147483655" r:id="rId12"/>
    <p:sldLayoutId id="2147483658" r:id="rId13"/>
    <p:sldLayoutId id="2147483715" r:id="rId14"/>
    <p:sldLayoutId id="2147483721" r:id="rId15"/>
    <p:sldLayoutId id="2147483656" r:id="rId16"/>
    <p:sldLayoutId id="2147483657" r:id="rId17"/>
    <p:sldLayoutId id="2147483659" r:id="rId18"/>
    <p:sldLayoutId id="2147483716" r:id="rId19"/>
    <p:sldLayoutId id="2147483722" r:id="rId20"/>
    <p:sldLayoutId id="2147483660" r:id="rId21"/>
    <p:sldLayoutId id="2147483661" r:id="rId22"/>
    <p:sldLayoutId id="2147483662" r:id="rId23"/>
    <p:sldLayoutId id="2147483663" r:id="rId24"/>
    <p:sldLayoutId id="2147483664" r:id="rId25"/>
    <p:sldLayoutId id="2147483665" r:id="rId26"/>
    <p:sldLayoutId id="2147483666" r:id="rId27"/>
    <p:sldLayoutId id="2147483667" r:id="rId28"/>
    <p:sldLayoutId id="2147483668" r:id="rId29"/>
    <p:sldLayoutId id="2147483669" r:id="rId30"/>
    <p:sldLayoutId id="2147483708" r:id="rId31"/>
    <p:sldLayoutId id="2147483671" r:id="rId32"/>
    <p:sldLayoutId id="2147483717" r:id="rId33"/>
    <p:sldLayoutId id="2147483723" r:id="rId34"/>
    <p:sldLayoutId id="2147483672" r:id="rId35"/>
    <p:sldLayoutId id="2147483673" r:id="rId36"/>
    <p:sldLayoutId id="2147483674" r:id="rId37"/>
    <p:sldLayoutId id="2147483718" r:id="rId38"/>
    <p:sldLayoutId id="2147483724" r:id="rId39"/>
    <p:sldLayoutId id="2147483676" r:id="rId40"/>
    <p:sldLayoutId id="2147483677" r:id="rId41"/>
    <p:sldLayoutId id="2147483678" r:id="rId42"/>
    <p:sldLayoutId id="2147483719" r:id="rId43"/>
    <p:sldLayoutId id="2147483725" r:id="rId44"/>
    <p:sldLayoutId id="2147483695" r:id="rId45"/>
    <p:sldLayoutId id="2147483696" r:id="rId46"/>
    <p:sldLayoutId id="2147483697" r:id="rId47"/>
    <p:sldLayoutId id="2147483698" r:id="rId48"/>
    <p:sldLayoutId id="2147483702" r:id="rId49"/>
    <p:sldLayoutId id="2147483700" r:id="rId50"/>
    <p:sldLayoutId id="2147483703" r:id="rId51"/>
    <p:sldLayoutId id="2147483699" r:id="rId52"/>
    <p:sldLayoutId id="2147483701" r:id="rId53"/>
    <p:sldLayoutId id="2147483704" r:id="rId54"/>
    <p:sldLayoutId id="2147483705" r:id="rId55"/>
    <p:sldLayoutId id="2147483706" r:id="rId56"/>
    <p:sldLayoutId id="2147483707" r:id="rId57"/>
    <p:sldLayoutId id="2147483670" r:id="rId58"/>
    <p:sldLayoutId id="2147483709" r:id="rId59"/>
    <p:sldLayoutId id="2147483710" r:id="rId60"/>
    <p:sldLayoutId id="2147483711" r:id="rId61"/>
    <p:sldLayoutId id="2147483712" r:id="rId62"/>
    <p:sldLayoutId id="2147483679" r:id="rId63"/>
    <p:sldLayoutId id="2147483680" r:id="rId64"/>
    <p:sldLayoutId id="2147483681" r:id="rId65"/>
    <p:sldLayoutId id="2147483682" r:id="rId66"/>
    <p:sldLayoutId id="2147483683" r:id="rId67"/>
    <p:sldLayoutId id="2147483685" r:id="rId68"/>
    <p:sldLayoutId id="2147483684" r:id="rId69"/>
    <p:sldLayoutId id="2147483686" r:id="rId70"/>
    <p:sldLayoutId id="2147483687" r:id="rId71"/>
    <p:sldLayoutId id="2147483688" r:id="rId72"/>
    <p:sldLayoutId id="2147483689" r:id="rId73"/>
    <p:sldLayoutId id="2147483690" r:id="rId7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 baseline="0">
          <a:solidFill>
            <a:srgbClr val="007155"/>
          </a:solidFill>
          <a:latin typeface="Times New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 typeface="Arial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5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400"/>
        </a:spcAft>
        <a:buFont typeface="Arial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Century Gothic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OjEdLZXzqJI?feature=oemb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E493-464F-AA49-9105-4C7369DC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Graduate Students: Project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3DA78-43D5-3F47-A809-4243B9F0F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008909"/>
            <a:ext cx="10515600" cy="4017622"/>
          </a:xfrm>
        </p:spPr>
        <p:txBody>
          <a:bodyPr>
            <a:noAutofit/>
          </a:bodyPr>
          <a:lstStyle/>
          <a:p>
            <a:r>
              <a:rPr lang="en-US" sz="2400" dirty="0"/>
              <a:t>Midpoint due is on Nov. 15 (&lt; 3 weeks from now)</a:t>
            </a:r>
          </a:p>
          <a:p>
            <a:r>
              <a:rPr lang="en-US" sz="2400" dirty="0"/>
              <a:t>Midpoint presentations on Mon, Nov. 15.</a:t>
            </a:r>
          </a:p>
          <a:p>
            <a:r>
              <a:rPr lang="en-US" sz="2400" dirty="0"/>
              <a:t>Guidelines will be released this weekend</a:t>
            </a:r>
          </a:p>
          <a:p>
            <a:r>
              <a:rPr lang="en-US" sz="2400" b="1" dirty="0"/>
              <a:t>Make progress every day.</a:t>
            </a:r>
          </a:p>
          <a:p>
            <a:r>
              <a:rPr lang="en-US" sz="2400" b="1" i="1" dirty="0"/>
              <a:t>Keep a notebook &amp; write as you go</a:t>
            </a:r>
            <a:r>
              <a:rPr lang="en-US" sz="2400" i="1" dirty="0"/>
              <a:t>, so that you are not writing both the report and making the slides at the last minute. </a:t>
            </a:r>
          </a:p>
        </p:txBody>
      </p:sp>
    </p:spTree>
    <p:extLst>
      <p:ext uri="{BB962C8B-B14F-4D97-AF65-F5344CB8AC3E}">
        <p14:creationId xmlns:p14="http://schemas.microsoft.com/office/powerpoint/2010/main" val="387555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9113C8-5DED-E84C-A615-1D07292E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8" y="0"/>
            <a:ext cx="5280659" cy="6857999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6586FB-0367-864D-9DF1-BF968016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305" y="486383"/>
            <a:ext cx="5280657" cy="6031149"/>
          </a:xfrm>
        </p:spPr>
        <p:txBody>
          <a:bodyPr>
            <a:normAutofit/>
          </a:bodyPr>
          <a:lstStyle/>
          <a:p>
            <a:r>
              <a:rPr lang="en-US" sz="2400" b="1" dirty="0"/>
              <a:t>Paper idea</a:t>
            </a:r>
            <a:r>
              <a:rPr lang="en-US" sz="2400" dirty="0"/>
              <a:t>: empirical analysis of gender classification for computer vision</a:t>
            </a:r>
          </a:p>
          <a:p>
            <a:r>
              <a:rPr lang="en-US" sz="2400" b="1" dirty="0"/>
              <a:t>Findings</a:t>
            </a:r>
            <a:r>
              <a:rPr lang="en-US" sz="2400" dirty="0"/>
              <a:t>: Poor performance for women, abysmal performance for dark-skinned women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Prior work in NLP on bias</a:t>
            </a:r>
          </a:p>
        </p:txBody>
      </p:sp>
    </p:spTree>
    <p:extLst>
      <p:ext uri="{BB962C8B-B14F-4D97-AF65-F5344CB8AC3E}">
        <p14:creationId xmlns:p14="http://schemas.microsoft.com/office/powerpoint/2010/main" val="293781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9113C8-5DED-E84C-A615-1D07292E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8" y="0"/>
            <a:ext cx="5280659" cy="6857999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6586FB-0367-864D-9DF1-BF968016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305" y="486383"/>
            <a:ext cx="5280657" cy="6031149"/>
          </a:xfrm>
        </p:spPr>
        <p:txBody>
          <a:bodyPr>
            <a:normAutofit/>
          </a:bodyPr>
          <a:lstStyle/>
          <a:p>
            <a:r>
              <a:rPr lang="en-US" sz="2400" b="1" dirty="0"/>
              <a:t>Paper idea</a:t>
            </a:r>
            <a:r>
              <a:rPr lang="en-US" sz="2400" dirty="0"/>
              <a:t>: empirical analysis of gender classification for computer vision</a:t>
            </a:r>
          </a:p>
          <a:p>
            <a:r>
              <a:rPr lang="en-US" sz="2400" b="1" dirty="0"/>
              <a:t>Findings</a:t>
            </a:r>
            <a:r>
              <a:rPr lang="en-US" sz="2400" dirty="0"/>
              <a:t>: Poor performance for women, abysmal performance for dark-skinned women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Prior work in NLP on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work started discourse on bias in </a:t>
            </a:r>
            <a:r>
              <a:rPr lang="en-US" sz="2400" i="1" dirty="0"/>
              <a:t>variable construction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5810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9113C8-5DED-E84C-A615-1D07292E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8" y="0"/>
            <a:ext cx="5280659" cy="6857999"/>
          </a:xfrm>
          <a:prstGeom prst="rect">
            <a:avLst/>
          </a:prstGeo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73F095-6D5B-4947-A74B-A071B66A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5" y="0"/>
            <a:ext cx="5066270" cy="1325563"/>
          </a:xfrm>
        </p:spPr>
        <p:txBody>
          <a:bodyPr/>
          <a:lstStyle/>
          <a:p>
            <a:pPr algn="ctr"/>
            <a:r>
              <a:rPr lang="en-US" dirty="0"/>
              <a:t>Classic Causal Assumption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4631AA-23DE-2A45-902F-81C28ABD3D57}"/>
              </a:ext>
            </a:extLst>
          </p:cNvPr>
          <p:cNvSpPr/>
          <p:nvPr/>
        </p:nvSpPr>
        <p:spPr>
          <a:xfrm>
            <a:off x="8459821" y="2247088"/>
            <a:ext cx="1287294" cy="118191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5"/>
                </a:solidFill>
              </a:rPr>
              <a:t>label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EB5E2-B6FC-AD46-919F-D0AD5F83654E}"/>
              </a:ext>
            </a:extLst>
          </p:cNvPr>
          <p:cNvSpPr/>
          <p:nvPr/>
        </p:nvSpPr>
        <p:spPr>
          <a:xfrm>
            <a:off x="8459821" y="4306110"/>
            <a:ext cx="1287294" cy="1181912"/>
          </a:xfrm>
          <a:prstGeom prst="ellipse">
            <a:avLst/>
          </a:prstGeom>
          <a:solidFill>
            <a:schemeClr val="accent5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0F5B49-852C-204E-832A-AA6D21EA9A97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9103468" y="3429000"/>
            <a:ext cx="0" cy="87711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93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9113C8-5DED-E84C-A615-1D07292E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8" y="0"/>
            <a:ext cx="5280659" cy="6857999"/>
          </a:xfrm>
          <a:prstGeom prst="rect">
            <a:avLst/>
          </a:prstGeo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73F095-6D5B-4947-A74B-A071B66A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5" y="0"/>
            <a:ext cx="5066270" cy="1325563"/>
          </a:xfrm>
        </p:spPr>
        <p:txBody>
          <a:bodyPr/>
          <a:lstStyle/>
          <a:p>
            <a:pPr algn="ctr"/>
            <a:r>
              <a:rPr lang="en-US" dirty="0"/>
              <a:t>New </a:t>
            </a:r>
            <a:br>
              <a:rPr lang="en-US" dirty="0"/>
            </a:br>
            <a:r>
              <a:rPr lang="en-US" dirty="0"/>
              <a:t>Causal Assumption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6DB8886-ED77-41A6-94F4-8D018DCE4D7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9867" y="6052126"/>
            <a:ext cx="5751000" cy="80587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4631AA-23DE-2A45-902F-81C28ABD3D57}"/>
              </a:ext>
            </a:extLst>
          </p:cNvPr>
          <p:cNvSpPr/>
          <p:nvPr/>
        </p:nvSpPr>
        <p:spPr>
          <a:xfrm>
            <a:off x="8459821" y="2247088"/>
            <a:ext cx="1287294" cy="118191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5"/>
                </a:solidFill>
              </a:rPr>
              <a:t>label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2577FB-0DE5-EB4D-AA1A-5ACD58F32079}"/>
              </a:ext>
            </a:extLst>
          </p:cNvPr>
          <p:cNvSpPr/>
          <p:nvPr/>
        </p:nvSpPr>
        <p:spPr>
          <a:xfrm>
            <a:off x="8459821" y="4311615"/>
            <a:ext cx="1287294" cy="118191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5"/>
                </a:solidFill>
              </a:rPr>
              <a:t>label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EB5E2-B6FC-AD46-919F-D0AD5F83654E}"/>
              </a:ext>
            </a:extLst>
          </p:cNvPr>
          <p:cNvSpPr/>
          <p:nvPr/>
        </p:nvSpPr>
        <p:spPr>
          <a:xfrm>
            <a:off x="8459821" y="2243853"/>
            <a:ext cx="1287294" cy="1181912"/>
          </a:xfrm>
          <a:prstGeom prst="ellipse">
            <a:avLst/>
          </a:prstGeom>
          <a:solidFill>
            <a:schemeClr val="accent5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7E5DEF-E473-5848-853A-9CB521243C39}"/>
              </a:ext>
            </a:extLst>
          </p:cNvPr>
          <p:cNvCxnSpPr/>
          <p:nvPr/>
        </p:nvCxnSpPr>
        <p:spPr>
          <a:xfrm>
            <a:off x="9103468" y="3429000"/>
            <a:ext cx="0" cy="87711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54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9113C8-5DED-E84C-A615-1D07292E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8" y="0"/>
            <a:ext cx="5280659" cy="6857999"/>
          </a:xfrm>
          <a:prstGeom prst="rect">
            <a:avLst/>
          </a:prstGeo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873F095-6D5B-4947-A74B-A071B66AB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305" y="0"/>
            <a:ext cx="5066270" cy="1325563"/>
          </a:xfrm>
        </p:spPr>
        <p:txBody>
          <a:bodyPr/>
          <a:lstStyle/>
          <a:p>
            <a:pPr algn="ctr"/>
            <a:r>
              <a:rPr lang="en-US" dirty="0"/>
              <a:t>New </a:t>
            </a:r>
            <a:br>
              <a:rPr lang="en-US" dirty="0"/>
            </a:br>
            <a:r>
              <a:rPr lang="en-US" dirty="0"/>
              <a:t>Causal Assumption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66DB8886-ED77-41A6-94F4-8D018DCE4D7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19867" y="6052126"/>
            <a:ext cx="5751000" cy="80587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4631AA-23DE-2A45-902F-81C28ABD3D57}"/>
              </a:ext>
            </a:extLst>
          </p:cNvPr>
          <p:cNvSpPr/>
          <p:nvPr/>
        </p:nvSpPr>
        <p:spPr>
          <a:xfrm>
            <a:off x="8459821" y="2247088"/>
            <a:ext cx="1287294" cy="118191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5"/>
                </a:solidFill>
              </a:rPr>
              <a:t>label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2577FB-0DE5-EB4D-AA1A-5ACD58F32079}"/>
              </a:ext>
            </a:extLst>
          </p:cNvPr>
          <p:cNvSpPr/>
          <p:nvPr/>
        </p:nvSpPr>
        <p:spPr>
          <a:xfrm>
            <a:off x="8459821" y="4311615"/>
            <a:ext cx="1287294" cy="118191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5"/>
                </a:solidFill>
              </a:rPr>
              <a:t>label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EB5E2-B6FC-AD46-919F-D0AD5F83654E}"/>
              </a:ext>
            </a:extLst>
          </p:cNvPr>
          <p:cNvSpPr/>
          <p:nvPr/>
        </p:nvSpPr>
        <p:spPr>
          <a:xfrm>
            <a:off x="8459821" y="2243853"/>
            <a:ext cx="1287294" cy="1181912"/>
          </a:xfrm>
          <a:prstGeom prst="ellipse">
            <a:avLst/>
          </a:prstGeom>
          <a:solidFill>
            <a:schemeClr val="accent5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7E5DEF-E473-5848-853A-9CB521243C39}"/>
              </a:ext>
            </a:extLst>
          </p:cNvPr>
          <p:cNvCxnSpPr/>
          <p:nvPr/>
        </p:nvCxnSpPr>
        <p:spPr>
          <a:xfrm>
            <a:off x="9103468" y="3429000"/>
            <a:ext cx="0" cy="87711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A4F74A1-DEA0-8049-AB54-9DB0C7DF5E7A}"/>
              </a:ext>
            </a:extLst>
          </p:cNvPr>
          <p:cNvSpPr/>
          <p:nvPr/>
        </p:nvSpPr>
        <p:spPr>
          <a:xfrm>
            <a:off x="6134720" y="1325563"/>
            <a:ext cx="1926077" cy="118191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5"/>
                </a:solidFill>
              </a:rPr>
              <a:t>collection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B799C9-3D40-7A4C-952E-720415159B97}"/>
              </a:ext>
            </a:extLst>
          </p:cNvPr>
          <p:cNvCxnSpPr>
            <a:cxnSpLocks/>
            <a:stCxn id="12" idx="5"/>
            <a:endCxn id="15" idx="2"/>
          </p:cNvCxnSpPr>
          <p:nvPr/>
        </p:nvCxnSpPr>
        <p:spPr>
          <a:xfrm>
            <a:off x="7778730" y="2334388"/>
            <a:ext cx="681091" cy="500421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1E6191A-0E58-0149-ACCE-7FFB88C6E176}"/>
              </a:ext>
            </a:extLst>
          </p:cNvPr>
          <p:cNvSpPr/>
          <p:nvPr/>
        </p:nvSpPr>
        <p:spPr>
          <a:xfrm>
            <a:off x="9810885" y="3124198"/>
            <a:ext cx="1926077" cy="118191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5"/>
                </a:solidFill>
              </a:rPr>
              <a:t>demos.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AE90D-240C-6F45-B43E-F83B29B9EE20}"/>
              </a:ext>
            </a:extLst>
          </p:cNvPr>
          <p:cNvCxnSpPr>
            <a:cxnSpLocks/>
            <a:stCxn id="17" idx="3"/>
            <a:endCxn id="11" idx="7"/>
          </p:cNvCxnSpPr>
          <p:nvPr/>
        </p:nvCxnSpPr>
        <p:spPr>
          <a:xfrm flipH="1">
            <a:off x="9558595" y="4133023"/>
            <a:ext cx="534357" cy="351679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44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008F-F992-C441-A08C-8A93BCA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matter?</a:t>
            </a:r>
          </a:p>
        </p:txBody>
      </p:sp>
      <p:pic>
        <p:nvPicPr>
          <p:cNvPr id="1026" name="Picture 2" descr="mechanical-turk-amazon-illustration">
            <a:extLst>
              <a:ext uri="{FF2B5EF4-FFF2-40B4-BE49-F238E27FC236}">
                <a16:creationId xmlns:a16="http://schemas.microsoft.com/office/drawing/2014/main" id="{617B6284-A924-7B42-ACC4-6BC146867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06" y="2271178"/>
            <a:ext cx="3793788" cy="26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92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008F-F992-C441-A08C-8A93BCA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matter?</a:t>
            </a:r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19816BAE-85C4-F64C-82FA-CDA9D7AE9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4136" y="4004151"/>
            <a:ext cx="1977957" cy="1977957"/>
          </a:xfrm>
          <a:prstGeom prst="rect">
            <a:avLst/>
          </a:prstGeom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C0AF7D31-8B4B-724B-85CC-68E9C4D67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7267" y="4004151"/>
            <a:ext cx="1977957" cy="1977957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2B5D559E-DB14-3F41-A9D8-93F333CA1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004151"/>
            <a:ext cx="1977957" cy="1977957"/>
          </a:xfrm>
          <a:prstGeom prst="rect">
            <a:avLst/>
          </a:prstGeom>
        </p:spPr>
      </p:pic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A098F7D8-230F-844D-A4CA-4F1BA51A4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0068" y="2026193"/>
            <a:ext cx="1977958" cy="1977958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317C8E2-FE19-1342-BD3E-9C94FDA9D0DC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 flipH="1">
            <a:off x="3424136" y="3015172"/>
            <a:ext cx="1335932" cy="1977958"/>
          </a:xfrm>
          <a:prstGeom prst="curvedConnector3">
            <a:avLst>
              <a:gd name="adj1" fmla="val -17112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38E3376F-A2E4-4642-82D5-0F71A31B2396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>
            <a:off x="6738026" y="3015172"/>
            <a:ext cx="1335931" cy="1977958"/>
          </a:xfrm>
          <a:prstGeom prst="curvedConnector3">
            <a:avLst>
              <a:gd name="adj1" fmla="val 117112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DF10-586C-F943-B834-E1D2A172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What are the demographics?</a:t>
            </a:r>
          </a:p>
        </p:txBody>
      </p:sp>
    </p:spTree>
    <p:extLst>
      <p:ext uri="{BB962C8B-B14F-4D97-AF65-F5344CB8AC3E}">
        <p14:creationId xmlns:p14="http://schemas.microsoft.com/office/powerpoint/2010/main" val="151314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395A-9181-EA4D-A9D2-D84F0164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Turkers</a:t>
            </a:r>
            <a:r>
              <a:rPr lang="en-US" dirty="0"/>
              <a:t>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08F41-93DB-BA4E-B6CF-D0572B9B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5" y="2291969"/>
            <a:ext cx="6430890" cy="3734562"/>
          </a:xfrm>
        </p:spPr>
        <p:txBody>
          <a:bodyPr>
            <a:normAutofit/>
          </a:bodyPr>
          <a:lstStyle/>
          <a:p>
            <a:r>
              <a:rPr lang="en-US" sz="2200" dirty="0"/>
              <a:t>AMT opened: 2005</a:t>
            </a:r>
          </a:p>
          <a:p>
            <a:endParaRPr lang="en-US" sz="2200" dirty="0"/>
          </a:p>
          <a:p>
            <a:pPr algn="ctr"/>
            <a:r>
              <a:rPr lang="en-US" sz="2200" i="1" dirty="0"/>
              <a:t>A lot has changed in 15 years</a:t>
            </a:r>
          </a:p>
          <a:p>
            <a:pPr algn="ctr"/>
            <a:r>
              <a:rPr lang="en-US" sz="2200" dirty="0"/>
              <a:t>Many early demographic studies: 2010-2015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C4FCE8-DFEF-3149-89D4-D8803F72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18934">
            <a:off x="7062281" y="972766"/>
            <a:ext cx="5158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51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AF5D-980F-CC41-B654-C975D4799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529708"/>
            <a:ext cx="10515600" cy="1325563"/>
          </a:xfrm>
        </p:spPr>
        <p:txBody>
          <a:bodyPr/>
          <a:lstStyle/>
          <a:p>
            <a:r>
              <a:rPr lang="en-US" dirty="0"/>
              <a:t>Myth: </a:t>
            </a:r>
            <a:r>
              <a:rPr lang="en-US" dirty="0" err="1"/>
              <a:t>Turkers</a:t>
            </a:r>
            <a:r>
              <a:rPr lang="en-US" dirty="0"/>
              <a:t> are anonymous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870ED5-695A-104F-9E4D-DFFD22904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203932">
            <a:off x="5392913" y="2147163"/>
            <a:ext cx="3660151" cy="47426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E469A-BC29-054A-9F2B-359375A788C4}"/>
              </a:ext>
            </a:extLst>
          </p:cNvPr>
          <p:cNvSpPr txBox="1"/>
          <p:nvPr/>
        </p:nvSpPr>
        <p:spPr>
          <a:xfrm rot="1203932">
            <a:off x="6034948" y="6319036"/>
            <a:ext cx="17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SOUPS 2014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C04C43-098F-274F-8181-D1700261B21A}"/>
              </a:ext>
            </a:extLst>
          </p:cNvPr>
          <p:cNvGrpSpPr/>
          <p:nvPr/>
        </p:nvGrpSpPr>
        <p:grpSpPr>
          <a:xfrm rot="20998414">
            <a:off x="2029989" y="1993819"/>
            <a:ext cx="3700221" cy="4785382"/>
            <a:chOff x="2029989" y="1993819"/>
            <a:chExt cx="3700221" cy="4785382"/>
          </a:xfrm>
        </p:grpSpPr>
        <p:pic>
          <p:nvPicPr>
            <p:cNvPr id="8" name="Picture 7" descr="A black and white photo of a document&#10;&#10;Description automatically generated with low confidence">
              <a:extLst>
                <a:ext uri="{FF2B5EF4-FFF2-40B4-BE49-F238E27FC236}">
                  <a16:creationId xmlns:a16="http://schemas.microsoft.com/office/drawing/2014/main" id="{1B12F476-06DC-A346-AC3A-834F069D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9989" y="1993819"/>
              <a:ext cx="3700221" cy="47853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DD7DC2-D1FF-9747-BB5D-1BE3D41197D4}"/>
                </a:ext>
              </a:extLst>
            </p:cNvPr>
            <p:cNvSpPr txBox="1"/>
            <p:nvPr/>
          </p:nvSpPr>
          <p:spPr>
            <a:xfrm>
              <a:off x="2994882" y="6280515"/>
              <a:ext cx="1770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highlight>
                    <a:srgbClr val="FFFF00"/>
                  </a:highlight>
                </a:rPr>
                <a:t>SSRN 2014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4838-BDCA-6E43-B11D-5756FB0A0DE4}"/>
              </a:ext>
            </a:extLst>
          </p:cNvPr>
          <p:cNvSpPr/>
          <p:nvPr/>
        </p:nvSpPr>
        <p:spPr>
          <a:xfrm>
            <a:off x="0" y="1708252"/>
            <a:ext cx="12192000" cy="5149748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We studied how well the privacy attitudes of </a:t>
            </a:r>
            <a:r>
              <a:rPr lang="en-US" sz="2200" dirty="0" err="1">
                <a:solidFill>
                  <a:schemeClr val="tx1"/>
                </a:solidFill>
              </a:rPr>
              <a:t>MTurk</a:t>
            </a:r>
            <a:r>
              <a:rPr lang="en-US" sz="2200" dirty="0">
                <a:solidFill>
                  <a:schemeClr val="tx1"/>
                </a:solidFill>
              </a:rPr>
              <a:t> workers mirror the privacy attitudes of the larger user population. We report results from an </a:t>
            </a:r>
            <a:r>
              <a:rPr lang="en-US" sz="2200" b="1" dirty="0" err="1">
                <a:solidFill>
                  <a:schemeClr val="tx1"/>
                </a:solidFill>
              </a:rPr>
              <a:t>MTurk</a:t>
            </a:r>
            <a:r>
              <a:rPr lang="en-US" sz="2200" b="1" dirty="0">
                <a:solidFill>
                  <a:schemeClr val="tx1"/>
                </a:solidFill>
              </a:rPr>
              <a:t> survey </a:t>
            </a:r>
            <a:r>
              <a:rPr lang="en-US" sz="2200" dirty="0">
                <a:solidFill>
                  <a:schemeClr val="tx1"/>
                </a:solidFill>
              </a:rPr>
              <a:t>of attitudes about </a:t>
            </a:r>
            <a:r>
              <a:rPr lang="en-US" sz="2800" b="1" dirty="0">
                <a:solidFill>
                  <a:schemeClr val="tx1"/>
                </a:solidFill>
              </a:rPr>
              <a:t>managing one’s personal information online and policy preferences about anonymity</a:t>
            </a:r>
            <a:r>
              <a:rPr lang="en-US" sz="2200" dirty="0">
                <a:solidFill>
                  <a:schemeClr val="tx1"/>
                </a:solidFill>
              </a:rPr>
              <a:t>. We compare these attitudes with those of a </a:t>
            </a:r>
            <a:r>
              <a:rPr lang="en-US" sz="2400" b="1" dirty="0">
                <a:solidFill>
                  <a:schemeClr val="tx1"/>
                </a:solidFill>
              </a:rPr>
              <a:t>representative U.S. adult sample </a:t>
            </a:r>
            <a:r>
              <a:rPr lang="en-US" sz="2200" dirty="0">
                <a:solidFill>
                  <a:schemeClr val="tx1"/>
                </a:solidFill>
              </a:rPr>
              <a:t>drawn from a separate survey a few months earlier. </a:t>
            </a:r>
            <a:r>
              <a:rPr lang="en-US" sz="2600" b="1" dirty="0" err="1">
                <a:solidFill>
                  <a:schemeClr val="tx1"/>
                </a:solidFill>
              </a:rPr>
              <a:t>MTurk</a:t>
            </a:r>
            <a:r>
              <a:rPr lang="en-US" sz="2600" b="1" dirty="0">
                <a:solidFill>
                  <a:schemeClr val="tx1"/>
                </a:solidFill>
              </a:rPr>
              <a:t> respondents were younger and better educated</a:t>
            </a:r>
            <a:r>
              <a:rPr lang="en-US" sz="2200" dirty="0">
                <a:solidFill>
                  <a:schemeClr val="tx1"/>
                </a:solidFill>
              </a:rPr>
              <a:t>, and more likely to use social media than the representative US adult sample. Although they reported a similar amount of personal information online, </a:t>
            </a:r>
            <a:r>
              <a:rPr lang="en-US" sz="2800" b="1" dirty="0">
                <a:solidFill>
                  <a:schemeClr val="accent2"/>
                </a:solidFill>
              </a:rPr>
              <a:t>U.S. </a:t>
            </a:r>
            <a:r>
              <a:rPr lang="en-US" sz="2800" b="1" dirty="0" err="1">
                <a:solidFill>
                  <a:schemeClr val="accent2"/>
                </a:solidFill>
              </a:rPr>
              <a:t>MTurk</a:t>
            </a:r>
            <a:r>
              <a:rPr lang="en-US" sz="2800" b="1" dirty="0">
                <a:solidFill>
                  <a:schemeClr val="accent2"/>
                </a:solidFill>
              </a:rPr>
              <a:t> workers put a higher value on anonymity and hiding information</a:t>
            </a:r>
            <a:r>
              <a:rPr lang="en-US" sz="2200" dirty="0">
                <a:solidFill>
                  <a:schemeClr val="tx1"/>
                </a:solidFill>
              </a:rPr>
              <a:t>, were more likely to do so, had more privacy concerns than the larger U.S. public. </a:t>
            </a:r>
            <a:r>
              <a:rPr lang="en-US" sz="2400" b="1" dirty="0">
                <a:solidFill>
                  <a:schemeClr val="accent2"/>
                </a:solidFill>
              </a:rPr>
              <a:t>Indian </a:t>
            </a:r>
            <a:r>
              <a:rPr lang="en-US" sz="2800" b="1" dirty="0" err="1">
                <a:solidFill>
                  <a:schemeClr val="accent2"/>
                </a:solidFill>
              </a:rPr>
              <a:t>MTurk</a:t>
            </a:r>
            <a:r>
              <a:rPr lang="en-US" sz="2800" b="1" dirty="0">
                <a:solidFill>
                  <a:schemeClr val="accent2"/>
                </a:solidFill>
              </a:rPr>
              <a:t> workers were much less concerned than American workers about their privacy and more tolerant of government monitoring</a:t>
            </a:r>
            <a:r>
              <a:rPr lang="en-US" sz="2400" dirty="0">
                <a:solidFill>
                  <a:schemeClr val="accent2"/>
                </a:solidFill>
              </a:rPr>
              <a:t>.</a:t>
            </a:r>
            <a:r>
              <a:rPr lang="en-US" sz="2200" dirty="0">
                <a:solidFill>
                  <a:schemeClr val="tx1"/>
                </a:solidFill>
              </a:rPr>
              <a:t> Our analyses show that these findings hold even when controlling for age, education, gender, and social media use. Our findings suggest that privacy studies using </a:t>
            </a:r>
            <a:r>
              <a:rPr lang="en-US" sz="2200" dirty="0" err="1">
                <a:solidFill>
                  <a:schemeClr val="tx1"/>
                </a:solidFill>
              </a:rPr>
              <a:t>MTurk</a:t>
            </a:r>
            <a:r>
              <a:rPr lang="en-US" sz="2200" dirty="0">
                <a:solidFill>
                  <a:schemeClr val="tx1"/>
                </a:solidFill>
              </a:rPr>
              <a:t> need to account for differences between </a:t>
            </a:r>
            <a:r>
              <a:rPr lang="en-US" sz="2200" dirty="0" err="1">
                <a:solidFill>
                  <a:schemeClr val="tx1"/>
                </a:solidFill>
              </a:rPr>
              <a:t>MTurk</a:t>
            </a:r>
            <a:r>
              <a:rPr lang="en-US" sz="2200" dirty="0">
                <a:solidFill>
                  <a:schemeClr val="tx1"/>
                </a:solidFill>
              </a:rPr>
              <a:t> samples and the general population.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2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295B/CS 395B</a:t>
            </a:r>
            <a:br>
              <a:rPr lang="en-US" dirty="0"/>
            </a:br>
            <a:r>
              <a:rPr lang="en-US" dirty="0"/>
              <a:t>Systems for Knowledge Discovery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7741" y="2637692"/>
            <a:ext cx="4515729" cy="1858337"/>
          </a:xfrm>
        </p:spPr>
        <p:txBody>
          <a:bodyPr>
            <a:normAutofit/>
          </a:bodyPr>
          <a:lstStyle/>
          <a:p>
            <a:r>
              <a:rPr lang="en-US" dirty="0"/>
              <a:t>Demographics of AMT</a:t>
            </a:r>
          </a:p>
        </p:txBody>
      </p:sp>
    </p:spTree>
    <p:extLst>
      <p:ext uri="{BB962C8B-B14F-4D97-AF65-F5344CB8AC3E}">
        <p14:creationId xmlns:p14="http://schemas.microsoft.com/office/powerpoint/2010/main" val="8559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"/>
    </mc:Choice>
    <mc:Fallback xmlns="">
      <p:transition spd="slow" advTm="1305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802C302-4C35-6D45-A866-7954231E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914" y="658917"/>
            <a:ext cx="6687247" cy="34072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AE166-4BED-7B4D-9837-875A8D192E01}"/>
              </a:ext>
            </a:extLst>
          </p:cNvPr>
          <p:cNvSpPr txBox="1"/>
          <p:nvPr/>
        </p:nvSpPr>
        <p:spPr>
          <a:xfrm>
            <a:off x="5541312" y="4207929"/>
            <a:ext cx="665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00FFFF"/>
                </a:highlight>
              </a:rPr>
              <a:t>https://</a:t>
            </a:r>
            <a:r>
              <a:rPr lang="en-US" sz="2400" dirty="0" err="1">
                <a:highlight>
                  <a:srgbClr val="00FFFF"/>
                </a:highlight>
              </a:rPr>
              <a:t>www.youtube.com</a:t>
            </a:r>
            <a:r>
              <a:rPr lang="en-US" sz="2400" dirty="0">
                <a:highlight>
                  <a:srgbClr val="00FFFF"/>
                </a:highlight>
              </a:rPr>
              <a:t>/</a:t>
            </a:r>
            <a:r>
              <a:rPr lang="en-US" sz="2400" dirty="0" err="1">
                <a:highlight>
                  <a:srgbClr val="00FFFF"/>
                </a:highlight>
              </a:rPr>
              <a:t>watch?v</a:t>
            </a:r>
            <a:r>
              <a:rPr lang="en-US" sz="2400" dirty="0">
                <a:highlight>
                  <a:srgbClr val="00FFFF"/>
                </a:highlight>
              </a:rPr>
              <a:t>=rWSGFA-jme0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2D012-B036-7940-AB74-221122C6A643}"/>
              </a:ext>
            </a:extLst>
          </p:cNvPr>
          <p:cNvSpPr txBox="1">
            <a:spLocks/>
          </p:cNvSpPr>
          <p:nvPr/>
        </p:nvSpPr>
        <p:spPr>
          <a:xfrm>
            <a:off x="408560" y="658918"/>
            <a:ext cx="4448467" cy="295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Talk by Sid Suri</a:t>
            </a:r>
            <a:r>
              <a:rPr lang="en-US" sz="2200" dirty="0"/>
              <a:t> (computer scientist @ Microsoft Research)</a:t>
            </a:r>
          </a:p>
          <a:p>
            <a:r>
              <a:rPr lang="en-US" sz="2200" b="1" dirty="0"/>
              <a:t>Collaboration</a:t>
            </a:r>
            <a:r>
              <a:rPr lang="en-US" sz="2200" dirty="0"/>
              <a:t> with work Mary Gray (ethnographer @ Microsoft Research)</a:t>
            </a:r>
          </a:p>
        </p:txBody>
      </p:sp>
    </p:spTree>
    <p:extLst>
      <p:ext uri="{BB962C8B-B14F-4D97-AF65-F5344CB8AC3E}">
        <p14:creationId xmlns:p14="http://schemas.microsoft.com/office/powerpoint/2010/main" val="3194750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802C302-4C35-6D45-A866-7954231E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914" y="658917"/>
            <a:ext cx="6687247" cy="34072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AE166-4BED-7B4D-9837-875A8D192E01}"/>
              </a:ext>
            </a:extLst>
          </p:cNvPr>
          <p:cNvSpPr txBox="1"/>
          <p:nvPr/>
        </p:nvSpPr>
        <p:spPr>
          <a:xfrm>
            <a:off x="5541312" y="4207929"/>
            <a:ext cx="665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00FFFF"/>
                </a:highlight>
              </a:rPr>
              <a:t>https://</a:t>
            </a:r>
            <a:r>
              <a:rPr lang="en-US" sz="2400" dirty="0" err="1">
                <a:highlight>
                  <a:srgbClr val="00FFFF"/>
                </a:highlight>
              </a:rPr>
              <a:t>www.youtube.com</a:t>
            </a:r>
            <a:r>
              <a:rPr lang="en-US" sz="2400" dirty="0">
                <a:highlight>
                  <a:srgbClr val="00FFFF"/>
                </a:highlight>
              </a:rPr>
              <a:t>/</a:t>
            </a:r>
            <a:r>
              <a:rPr lang="en-US" sz="2400" dirty="0" err="1">
                <a:highlight>
                  <a:srgbClr val="00FFFF"/>
                </a:highlight>
              </a:rPr>
              <a:t>watch?v</a:t>
            </a:r>
            <a:r>
              <a:rPr lang="en-US" sz="2400" dirty="0">
                <a:highlight>
                  <a:srgbClr val="00FFFF"/>
                </a:highlight>
              </a:rPr>
              <a:t>=rWSGFA-jme0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D2D012-B036-7940-AB74-221122C6A643}"/>
              </a:ext>
            </a:extLst>
          </p:cNvPr>
          <p:cNvSpPr txBox="1">
            <a:spLocks/>
          </p:cNvSpPr>
          <p:nvPr/>
        </p:nvSpPr>
        <p:spPr>
          <a:xfrm>
            <a:off x="408559" y="3618690"/>
            <a:ext cx="6687247" cy="2412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80% US-based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Indian </a:t>
            </a:r>
            <a:r>
              <a:rPr lang="en-US" sz="2200" dirty="0" err="1"/>
              <a:t>Turkers</a:t>
            </a:r>
            <a:r>
              <a:rPr lang="en-US" sz="2200" dirty="0"/>
              <a:t> highly collaborative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Most </a:t>
            </a:r>
            <a:r>
              <a:rPr lang="en-US" sz="2200" dirty="0" err="1"/>
              <a:t>Turkers</a:t>
            </a:r>
            <a:r>
              <a:rPr lang="en-US" sz="2200" dirty="0"/>
              <a:t> have other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High degree of heterogeneity in how system is used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332B4B-B7C5-DA48-B3F2-3E57A40098B1}"/>
              </a:ext>
            </a:extLst>
          </p:cNvPr>
          <p:cNvSpPr txBox="1">
            <a:spLocks/>
          </p:cNvSpPr>
          <p:nvPr/>
        </p:nvSpPr>
        <p:spPr>
          <a:xfrm>
            <a:off x="408560" y="658918"/>
            <a:ext cx="4448467" cy="2959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Talk by Sid Suri</a:t>
            </a:r>
            <a:r>
              <a:rPr lang="en-US" sz="2200" dirty="0"/>
              <a:t> (computer scientist @ Microsoft Research)</a:t>
            </a:r>
          </a:p>
          <a:p>
            <a:r>
              <a:rPr lang="en-US" sz="2200" b="1" dirty="0"/>
              <a:t>Collaboration</a:t>
            </a:r>
            <a:r>
              <a:rPr lang="en-US" sz="2200" dirty="0"/>
              <a:t> with work Mary Gray (ethnographer @ Microsoft Research)</a:t>
            </a:r>
          </a:p>
        </p:txBody>
      </p:sp>
    </p:spTree>
    <p:extLst>
      <p:ext uri="{BB962C8B-B14F-4D97-AF65-F5344CB8AC3E}">
        <p14:creationId xmlns:p14="http://schemas.microsoft.com/office/powerpoint/2010/main" val="396385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Inside the world of a Mechanical Turker">
            <a:hlinkClick r:id="" action="ppaction://media"/>
            <a:extLst>
              <a:ext uri="{FF2B5EF4-FFF2-40B4-BE49-F238E27FC236}">
                <a16:creationId xmlns:a16="http://schemas.microsoft.com/office/drawing/2014/main" id="{D6F080B9-FE5A-2C47-85EA-2127B82A1D3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DF10-586C-F943-B834-E1D2A172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Context for Monday’s readings</a:t>
            </a:r>
          </a:p>
        </p:txBody>
      </p:sp>
    </p:spTree>
    <p:extLst>
      <p:ext uri="{BB962C8B-B14F-4D97-AF65-F5344CB8AC3E}">
        <p14:creationId xmlns:p14="http://schemas.microsoft.com/office/powerpoint/2010/main" val="684018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008F-F992-C441-A08C-8A93BCA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of my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76A9-1A92-5D4D-AF64-41ABCD22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076702"/>
            <a:ext cx="10515600" cy="3734562"/>
          </a:xfrm>
        </p:spPr>
        <p:txBody>
          <a:bodyPr>
            <a:noAutofit/>
          </a:bodyPr>
          <a:lstStyle/>
          <a:p>
            <a:r>
              <a:rPr lang="en-US" sz="2200" dirty="0"/>
              <a:t>Research doesn’t happen the way it’s written in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Original idea: compiling </a:t>
            </a:r>
            <a:r>
              <a:rPr lang="en-US" sz="2200" dirty="0" err="1"/>
              <a:t>Automan</a:t>
            </a:r>
            <a:r>
              <a:rPr lang="en-US" sz="2200" dirty="0"/>
              <a:t> programs*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List of big problems in crowdsourcing from Sid Suri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Accepted on first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* Aside: How we think about labor has changed</a:t>
            </a:r>
          </a:p>
        </p:txBody>
      </p:sp>
    </p:spTree>
    <p:extLst>
      <p:ext uri="{BB962C8B-B14F-4D97-AF65-F5344CB8AC3E}">
        <p14:creationId xmlns:p14="http://schemas.microsoft.com/office/powerpoint/2010/main" val="329631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395A-9181-EA4D-A9D2-D84F0164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Academic IRBs and AMT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08F41-93DB-BA4E-B6CF-D0572B9B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Student question on </a:t>
            </a:r>
            <a:r>
              <a:rPr lang="en-US" sz="2200" dirty="0" err="1"/>
              <a:t>Automan</a:t>
            </a:r>
            <a:r>
              <a:rPr lang="en-US" sz="2200" dirty="0"/>
              <a:t>: was this granted IRB approval?</a:t>
            </a:r>
          </a:p>
          <a:p>
            <a:endParaRPr lang="en-US" sz="2200" dirty="0"/>
          </a:p>
          <a:p>
            <a:pPr algn="ctr"/>
            <a:r>
              <a:rPr lang="en-US" sz="2200" i="1" dirty="0"/>
              <a:t>Proposals to use AMT must be submitted for IRB approval.</a:t>
            </a:r>
          </a:p>
          <a:p>
            <a:pPr algn="ctr"/>
            <a:r>
              <a:rPr lang="en-US" sz="2200" i="1" dirty="0"/>
              <a:t>However, de-identified </a:t>
            </a:r>
            <a:r>
              <a:rPr lang="en-US" sz="2200" i="1" dirty="0" err="1"/>
              <a:t>crowdwork</a:t>
            </a:r>
            <a:r>
              <a:rPr lang="en-US" sz="2200" i="1" dirty="0"/>
              <a:t> usually considered exempt.</a:t>
            </a:r>
          </a:p>
          <a:p>
            <a:pPr algn="ctr"/>
            <a:endParaRPr lang="en-US" sz="2200" i="1" dirty="0"/>
          </a:p>
          <a:p>
            <a:r>
              <a:rPr lang="en-US" sz="2200" dirty="0"/>
              <a:t>(</a:t>
            </a:r>
            <a:r>
              <a:rPr lang="en-US" sz="2200" dirty="0" err="1"/>
              <a:t>SurveyMan</a:t>
            </a:r>
            <a:r>
              <a:rPr lang="en-US" sz="2200" dirty="0"/>
              <a:t> ran with a consent form + my contact information)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C9FE9977-E43A-0A4D-9DEF-F1F63043ABA4}"/>
              </a:ext>
            </a:extLst>
          </p:cNvPr>
          <p:cNvSpPr/>
          <p:nvPr/>
        </p:nvSpPr>
        <p:spPr>
          <a:xfrm>
            <a:off x="5642042" y="1318773"/>
            <a:ext cx="7412477" cy="568095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IRBs are NOT ethics review boards</a:t>
            </a:r>
          </a:p>
        </p:txBody>
      </p:sp>
    </p:spTree>
    <p:extLst>
      <p:ext uri="{BB962C8B-B14F-4D97-AF65-F5344CB8AC3E}">
        <p14:creationId xmlns:p14="http://schemas.microsoft.com/office/powerpoint/2010/main" val="96632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008F-F992-C441-A08C-8A93BCA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learn about </a:t>
            </a:r>
            <a:r>
              <a:rPr lang="en-US" dirty="0" err="1"/>
              <a:t>Turkers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76A9-1A92-5D4D-AF64-41ABCD22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/>
          </a:bodyPr>
          <a:lstStyle/>
          <a:p>
            <a:r>
              <a:rPr lang="en-US" sz="2400" dirty="0"/>
              <a:t>Tough nut to crack…</a:t>
            </a:r>
          </a:p>
          <a:p>
            <a:r>
              <a:rPr lang="en-US" sz="2400" i="1" dirty="0"/>
              <a:t>Idea: Use machine learning and multiple data sets to deduce their identities and demographic information from their Amazon ids?</a:t>
            </a:r>
          </a:p>
          <a:p>
            <a:pPr algn="ctr"/>
            <a:r>
              <a:rPr lang="en-US" sz="2400" b="1" dirty="0"/>
              <a:t>JK/LOL</a:t>
            </a:r>
          </a:p>
          <a:p>
            <a:pPr algn="ctr"/>
            <a:r>
              <a:rPr lang="en-US" sz="2400" dirty="0"/>
              <a:t>Just f*</a:t>
            </a:r>
            <a:r>
              <a:rPr lang="en-US" sz="2400" dirty="0" err="1"/>
              <a:t>cking</a:t>
            </a:r>
            <a:r>
              <a:rPr lang="en-US" sz="2400" dirty="0"/>
              <a:t> ask them.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259C8361-B90D-7843-86E5-7807415A3412}"/>
              </a:ext>
            </a:extLst>
          </p:cNvPr>
          <p:cNvSpPr/>
          <p:nvPr/>
        </p:nvSpPr>
        <p:spPr>
          <a:xfrm>
            <a:off x="6565263" y="2643399"/>
            <a:ext cx="8268510" cy="575458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Option A: survey</a:t>
            </a:r>
          </a:p>
          <a:p>
            <a:pPr algn="ctr"/>
            <a:r>
              <a:rPr lang="en-US" sz="3200" dirty="0"/>
              <a:t>Option B: interview</a:t>
            </a:r>
          </a:p>
        </p:txBody>
      </p:sp>
    </p:spTree>
    <p:extLst>
      <p:ext uri="{BB962C8B-B14F-4D97-AF65-F5344CB8AC3E}">
        <p14:creationId xmlns:p14="http://schemas.microsoft.com/office/powerpoint/2010/main" val="251704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008F-F992-C441-A08C-8A93BCA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in Methodological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76A9-1A92-5D4D-AF64-41ABCD22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795977"/>
            <a:ext cx="5522976" cy="3274077"/>
          </a:xfrm>
        </p:spPr>
        <p:txBody>
          <a:bodyPr/>
          <a:lstStyle/>
          <a:p>
            <a:r>
              <a:rPr lang="en-US" u="sng" dirty="0"/>
              <a:t>Systems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threat model: adversarial behavior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start from a place of no trust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52CC6F-BB94-084F-8B7C-DCC0334884D4}"/>
              </a:ext>
            </a:extLst>
          </p:cNvPr>
          <p:cNvSpPr txBox="1">
            <a:spLocks/>
          </p:cNvSpPr>
          <p:nvPr/>
        </p:nvSpPr>
        <p:spPr>
          <a:xfrm>
            <a:off x="6329464" y="2795977"/>
            <a:ext cx="5522976" cy="3274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Social science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ethnography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 model: measurement error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assumption: trust is easy to lose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BE345D-6B65-AA46-A9DE-68AE66AD1DC7}"/>
              </a:ext>
            </a:extLst>
          </p:cNvPr>
          <p:cNvSpPr txBox="1">
            <a:spLocks/>
          </p:cNvSpPr>
          <p:nvPr/>
        </p:nvSpPr>
        <p:spPr>
          <a:xfrm>
            <a:off x="3165315" y="1945870"/>
            <a:ext cx="5861369" cy="850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400"/>
              </a:spcAft>
              <a:buFont typeface="Arial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spcAft>
                <a:spcPts val="400"/>
              </a:spcAft>
              <a:buFont typeface="Arial"/>
              <a:buChar char="•"/>
              <a:defRPr sz="12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Important to reflect on research cultures</a:t>
            </a:r>
          </a:p>
        </p:txBody>
      </p:sp>
    </p:spTree>
    <p:extLst>
      <p:ext uri="{BB962C8B-B14F-4D97-AF65-F5344CB8AC3E}">
        <p14:creationId xmlns:p14="http://schemas.microsoft.com/office/powerpoint/2010/main" val="96544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25FC-1CE6-144D-A531-BACC4653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16032-5E57-4A4F-9823-6F9D8697B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2291969"/>
            <a:ext cx="10515600" cy="3734562"/>
          </a:xfrm>
        </p:spPr>
        <p:txBody>
          <a:bodyPr>
            <a:normAutofit/>
          </a:bodyPr>
          <a:lstStyle/>
          <a:p>
            <a:r>
              <a:rPr lang="en-US" sz="2200" dirty="0"/>
              <a:t>Why should we care about the demographics of AMT in the first place?</a:t>
            </a:r>
          </a:p>
          <a:p>
            <a:r>
              <a:rPr lang="en-US" sz="2200" dirty="0"/>
              <a:t>What are the demographics of AMT?</a:t>
            </a:r>
          </a:p>
          <a:p>
            <a:r>
              <a:rPr lang="en-US" sz="2200" dirty="0"/>
              <a:t>Context for Monday’s reading.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7975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DF10-586C-F943-B834-E1D2A172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5" y="2763647"/>
            <a:ext cx="10961750" cy="1330706"/>
          </a:xfrm>
        </p:spPr>
        <p:txBody>
          <a:bodyPr/>
          <a:lstStyle/>
          <a:p>
            <a:pPr algn="ctr"/>
            <a:r>
              <a:rPr lang="en-US" dirty="0"/>
              <a:t>Why should we care?</a:t>
            </a:r>
          </a:p>
        </p:txBody>
      </p:sp>
    </p:spTree>
    <p:extLst>
      <p:ext uri="{BB962C8B-B14F-4D97-AF65-F5344CB8AC3E}">
        <p14:creationId xmlns:p14="http://schemas.microsoft.com/office/powerpoint/2010/main" val="303679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008F-F992-C441-A08C-8A93BCA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demographics?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76A9-1A92-5D4D-AF64-41ABCD22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67711"/>
            <a:ext cx="10515600" cy="2833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Features of crowd workers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Age, Ethnicity, Gender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Mother tongue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Employment status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ADB21E-1F2B-F84D-889D-CF23658E8B3F}"/>
              </a:ext>
            </a:extLst>
          </p:cNvPr>
          <p:cNvCxnSpPr/>
          <p:nvPr/>
        </p:nvCxnSpPr>
        <p:spPr>
          <a:xfrm>
            <a:off x="836579" y="5447489"/>
            <a:ext cx="984439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4B961F-C298-004B-A146-135E698059B2}"/>
              </a:ext>
            </a:extLst>
          </p:cNvPr>
          <p:cNvSpPr txBox="1"/>
          <p:nvPr/>
        </p:nvSpPr>
        <p:spPr>
          <a:xfrm>
            <a:off x="330740" y="4889563"/>
            <a:ext cx="4902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00FF00"/>
                </a:highlight>
              </a:rPr>
              <a:t>Social Science/Ethnographic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5314-F8F8-684E-ABF5-9F20AB66540F}"/>
              </a:ext>
            </a:extLst>
          </p:cNvPr>
          <p:cNvSpPr txBox="1"/>
          <p:nvPr/>
        </p:nvSpPr>
        <p:spPr>
          <a:xfrm>
            <a:off x="9668483" y="4889563"/>
            <a:ext cx="202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00FF00"/>
                </a:highlight>
              </a:rPr>
              <a:t>AI/ML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BCC5EF-7874-F441-B21E-02B31D309C5A}"/>
              </a:ext>
            </a:extLst>
          </p:cNvPr>
          <p:cNvSpPr txBox="1"/>
          <p:nvPr/>
        </p:nvSpPr>
        <p:spPr>
          <a:xfrm>
            <a:off x="1225685" y="6128426"/>
            <a:ext cx="776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Draw ER diagram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80363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008F-F992-C441-A08C-8A93BCA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demographics?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76A9-1A92-5D4D-AF64-41ABCD22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67711"/>
            <a:ext cx="10515600" cy="2833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Features of crowd workers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Age, Ethnicity, Gender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Mother tongue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Employment status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ADB21E-1F2B-F84D-889D-CF23658E8B3F}"/>
              </a:ext>
            </a:extLst>
          </p:cNvPr>
          <p:cNvCxnSpPr/>
          <p:nvPr/>
        </p:nvCxnSpPr>
        <p:spPr>
          <a:xfrm>
            <a:off x="836579" y="5447489"/>
            <a:ext cx="984439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4B961F-C298-004B-A146-135E698059B2}"/>
              </a:ext>
            </a:extLst>
          </p:cNvPr>
          <p:cNvSpPr txBox="1"/>
          <p:nvPr/>
        </p:nvSpPr>
        <p:spPr>
          <a:xfrm>
            <a:off x="330740" y="4889563"/>
            <a:ext cx="4902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00FF00"/>
                </a:highlight>
              </a:rPr>
              <a:t>Social Science/Ethnographic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5314-F8F8-684E-ABF5-9F20AB66540F}"/>
              </a:ext>
            </a:extLst>
          </p:cNvPr>
          <p:cNvSpPr txBox="1"/>
          <p:nvPr/>
        </p:nvSpPr>
        <p:spPr>
          <a:xfrm>
            <a:off x="9668483" y="4889563"/>
            <a:ext cx="202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00FF00"/>
                </a:highlight>
              </a:rPr>
              <a:t>AI/ML research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555A9BC-75EB-8744-A64B-38A630586FD9}"/>
              </a:ext>
            </a:extLst>
          </p:cNvPr>
          <p:cNvSpPr/>
          <p:nvPr/>
        </p:nvSpPr>
        <p:spPr>
          <a:xfrm>
            <a:off x="6096000" y="1867711"/>
            <a:ext cx="4007795" cy="2543937"/>
          </a:xfrm>
          <a:prstGeom prst="wedgeRoundRectCallout">
            <a:avLst>
              <a:gd name="adj1" fmla="val -89280"/>
              <a:gd name="adj2" fmla="val 65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Obvious why we should care</a:t>
            </a:r>
          </a:p>
        </p:txBody>
      </p:sp>
    </p:spTree>
    <p:extLst>
      <p:ext uri="{BB962C8B-B14F-4D97-AF65-F5344CB8AC3E}">
        <p14:creationId xmlns:p14="http://schemas.microsoft.com/office/powerpoint/2010/main" val="276293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008F-F992-C441-A08C-8A93BCAF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demographics?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76A9-1A92-5D4D-AF64-41ABCD22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4" y="1867711"/>
            <a:ext cx="10515600" cy="28332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Features of crowd workers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Age, Ethnicity, Gender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Mother tongue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Employment status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ADB21E-1F2B-F84D-889D-CF23658E8B3F}"/>
              </a:ext>
            </a:extLst>
          </p:cNvPr>
          <p:cNvCxnSpPr/>
          <p:nvPr/>
        </p:nvCxnSpPr>
        <p:spPr>
          <a:xfrm>
            <a:off x="836579" y="5447489"/>
            <a:ext cx="984439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4B961F-C298-004B-A146-135E698059B2}"/>
              </a:ext>
            </a:extLst>
          </p:cNvPr>
          <p:cNvSpPr txBox="1"/>
          <p:nvPr/>
        </p:nvSpPr>
        <p:spPr>
          <a:xfrm>
            <a:off x="330740" y="4889563"/>
            <a:ext cx="4902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00FF00"/>
                </a:highlight>
              </a:rPr>
              <a:t>Social Science/Ethnographic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5314-F8F8-684E-ABF5-9F20AB66540F}"/>
              </a:ext>
            </a:extLst>
          </p:cNvPr>
          <p:cNvSpPr txBox="1"/>
          <p:nvPr/>
        </p:nvSpPr>
        <p:spPr>
          <a:xfrm>
            <a:off x="9668483" y="4889563"/>
            <a:ext cx="2024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highlight>
                  <a:srgbClr val="00FF00"/>
                </a:highlight>
              </a:rPr>
              <a:t>AI/ML research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555A9BC-75EB-8744-A64B-38A630586FD9}"/>
              </a:ext>
            </a:extLst>
          </p:cNvPr>
          <p:cNvSpPr/>
          <p:nvPr/>
        </p:nvSpPr>
        <p:spPr>
          <a:xfrm>
            <a:off x="6096000" y="1867711"/>
            <a:ext cx="4007795" cy="2543937"/>
          </a:xfrm>
          <a:prstGeom prst="wedgeRoundRectCallout">
            <a:avLst>
              <a:gd name="adj1" fmla="val 67516"/>
              <a:gd name="adj2" fmla="val 60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/>
              <a:t>Less</a:t>
            </a:r>
            <a:r>
              <a:rPr lang="en-US" sz="3200" dirty="0"/>
              <a:t> obvious why we should care</a:t>
            </a:r>
          </a:p>
        </p:txBody>
      </p:sp>
    </p:spTree>
    <p:extLst>
      <p:ext uri="{BB962C8B-B14F-4D97-AF65-F5344CB8AC3E}">
        <p14:creationId xmlns:p14="http://schemas.microsoft.com/office/powerpoint/2010/main" val="285342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9113C8-5DED-E84C-A615-1D07292E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8" y="0"/>
            <a:ext cx="5280659" cy="6857999"/>
          </a:xfrm>
          <a:prstGeom prst="rect">
            <a:avLst/>
          </a:prstGeom>
          <a:noFill/>
        </p:spPr>
      </p:pic>
      <p:sp>
        <p:nvSpPr>
          <p:cNvPr id="17" name="Explosion 2 16">
            <a:extLst>
              <a:ext uri="{FF2B5EF4-FFF2-40B4-BE49-F238E27FC236}">
                <a16:creationId xmlns:a16="http://schemas.microsoft.com/office/drawing/2014/main" id="{5B686E9F-3DF4-464F-9B96-8556CA78839D}"/>
              </a:ext>
            </a:extLst>
          </p:cNvPr>
          <p:cNvSpPr/>
          <p:nvPr/>
        </p:nvSpPr>
        <p:spPr>
          <a:xfrm>
            <a:off x="252925" y="4085617"/>
            <a:ext cx="5843076" cy="277238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Great methodology, </a:t>
            </a:r>
          </a:p>
          <a:p>
            <a:pPr algn="ctr"/>
            <a:r>
              <a:rPr lang="en-US" sz="2200" dirty="0"/>
              <a:t>Great findings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6586FB-0367-864D-9DF1-BF968016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305" y="486383"/>
            <a:ext cx="5280657" cy="6031149"/>
          </a:xfrm>
        </p:spPr>
        <p:txBody>
          <a:bodyPr>
            <a:normAutofit/>
          </a:bodyPr>
          <a:lstStyle/>
          <a:p>
            <a:r>
              <a:rPr lang="en-US" sz="2400" b="1" dirty="0"/>
              <a:t>Paper idea</a:t>
            </a:r>
            <a:r>
              <a:rPr lang="en-US" sz="2400" dirty="0"/>
              <a:t>: empirical analysis of gender classification for computer vision</a:t>
            </a:r>
          </a:p>
          <a:p>
            <a:r>
              <a:rPr lang="en-US" sz="2400" b="1" dirty="0"/>
              <a:t>Findings</a:t>
            </a:r>
            <a:r>
              <a:rPr lang="en-US" sz="2400" dirty="0"/>
              <a:t>: Poor performance for women, abysmal performance for dark-skinned women</a:t>
            </a:r>
          </a:p>
        </p:txBody>
      </p:sp>
    </p:spTree>
    <p:extLst>
      <p:ext uri="{BB962C8B-B14F-4D97-AF65-F5344CB8AC3E}">
        <p14:creationId xmlns:p14="http://schemas.microsoft.com/office/powerpoint/2010/main" val="39903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9113C8-5DED-E84C-A615-1D07292E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38" y="0"/>
            <a:ext cx="5280659" cy="6857999"/>
          </a:xfrm>
          <a:prstGeom prst="rect">
            <a:avLst/>
          </a:prstGeom>
          <a:noFill/>
        </p:spPr>
      </p:pic>
      <p:sp>
        <p:nvSpPr>
          <p:cNvPr id="17" name="Explosion 2 16">
            <a:extLst>
              <a:ext uri="{FF2B5EF4-FFF2-40B4-BE49-F238E27FC236}">
                <a16:creationId xmlns:a16="http://schemas.microsoft.com/office/drawing/2014/main" id="{5B686E9F-3DF4-464F-9B96-8556CA78839D}"/>
              </a:ext>
            </a:extLst>
          </p:cNvPr>
          <p:cNvSpPr/>
          <p:nvPr/>
        </p:nvSpPr>
        <p:spPr>
          <a:xfrm>
            <a:off x="252925" y="4085617"/>
            <a:ext cx="5843076" cy="277238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Important for other reasons, too!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6586FB-0367-864D-9DF1-BF968016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305" y="486383"/>
            <a:ext cx="5280657" cy="6031149"/>
          </a:xfrm>
        </p:spPr>
        <p:txBody>
          <a:bodyPr>
            <a:normAutofit/>
          </a:bodyPr>
          <a:lstStyle/>
          <a:p>
            <a:r>
              <a:rPr lang="en-US" sz="2400" b="1" dirty="0"/>
              <a:t>Paper idea</a:t>
            </a:r>
            <a:r>
              <a:rPr lang="en-US" sz="2400" dirty="0"/>
              <a:t>: empirical analysis of gender classification for computer vision</a:t>
            </a:r>
          </a:p>
          <a:p>
            <a:r>
              <a:rPr lang="en-US" sz="2400" b="1" dirty="0"/>
              <a:t>Findings</a:t>
            </a:r>
            <a:r>
              <a:rPr lang="en-US" sz="2400" dirty="0"/>
              <a:t>: Poor performance for women, abysmal performance for dark-skinned women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33EE40B-FD8E-734A-BCB7-1B5A447DAA26}"/>
              </a:ext>
            </a:extLst>
          </p:cNvPr>
          <p:cNvSpPr/>
          <p:nvPr/>
        </p:nvSpPr>
        <p:spPr>
          <a:xfrm>
            <a:off x="7762672" y="4085617"/>
            <a:ext cx="2684834" cy="2276272"/>
          </a:xfrm>
          <a:prstGeom prst="wedgeRoundRectCallout">
            <a:avLst>
              <a:gd name="adj1" fmla="val -73731"/>
              <a:gd name="adj2" fmla="val -520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Mainly attributed to 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314002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DE3099B-17AD-BE49-9648-22DCAAB801C7}" vid="{B0C0D22F-21F1-2147-80A9-3CAE1F73A7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6819</TotalTime>
  <Words>895</Words>
  <Application>Microsoft Macintosh PowerPoint</Application>
  <PresentationFormat>Widescreen</PresentationFormat>
  <Paragraphs>120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Century Gothic</vt:lpstr>
      <vt:lpstr>Impact</vt:lpstr>
      <vt:lpstr>Playfair Display Bold</vt:lpstr>
      <vt:lpstr>Raleway</vt:lpstr>
      <vt:lpstr>Raleway SemiBold</vt:lpstr>
      <vt:lpstr>Times New Roman</vt:lpstr>
      <vt:lpstr>Office Theme</vt:lpstr>
      <vt:lpstr>Graduate Students: Project Reminder</vt:lpstr>
      <vt:lpstr>CS 295B/CS 395B Systems for Knowledge Discovery</vt:lpstr>
      <vt:lpstr>Topics for today</vt:lpstr>
      <vt:lpstr>Why should we care?</vt:lpstr>
      <vt:lpstr>What do we mean by demographics?</vt:lpstr>
      <vt:lpstr>What do we mean by demographics?</vt:lpstr>
      <vt:lpstr>What do we mean by demographics?</vt:lpstr>
      <vt:lpstr>PowerPoint Presentation</vt:lpstr>
      <vt:lpstr>PowerPoint Presentation</vt:lpstr>
      <vt:lpstr>PowerPoint Presentation</vt:lpstr>
      <vt:lpstr>PowerPoint Presentation</vt:lpstr>
      <vt:lpstr>Classic Causal Assumption</vt:lpstr>
      <vt:lpstr>New  Causal Assumption</vt:lpstr>
      <vt:lpstr>New  Causal Assumption</vt:lpstr>
      <vt:lpstr>Why does this matter?</vt:lpstr>
      <vt:lpstr>Why does this matter?</vt:lpstr>
      <vt:lpstr>What are the demographics?</vt:lpstr>
      <vt:lpstr>Turkers over time</vt:lpstr>
      <vt:lpstr>Myth: Turkers are anonymous</vt:lpstr>
      <vt:lpstr>PowerPoint Presentation</vt:lpstr>
      <vt:lpstr>PowerPoint Presentation</vt:lpstr>
      <vt:lpstr>PowerPoint Presentation</vt:lpstr>
      <vt:lpstr>Context for Monday’s readings</vt:lpstr>
      <vt:lpstr>The story of my paper</vt:lpstr>
      <vt:lpstr>Aside: Academic IRBs and AMT</vt:lpstr>
      <vt:lpstr>How do we learn about Turkers</vt:lpstr>
      <vt:lpstr>Variability in Methodological 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295B/CS 395B Systems for Knowledge Discovery</dc:title>
  <dc:creator>Emma Tosch</dc:creator>
  <cp:lastModifiedBy>Emma Tosch</cp:lastModifiedBy>
  <cp:revision>21</cp:revision>
  <dcterms:created xsi:type="dcterms:W3CDTF">2021-08-30T08:24:49Z</dcterms:created>
  <dcterms:modified xsi:type="dcterms:W3CDTF">2021-10-29T02:16:42Z</dcterms:modified>
</cp:coreProperties>
</file>